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6" d="100"/>
          <a:sy n="56" d="100"/>
        </p:scale>
        <p:origin x="-474" y="-8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8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12192000" y="0"/>
            <a:ext cx="12192000" cy="683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12192000" y="6896100"/>
            <a:ext cx="12192000" cy="6819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121285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13335000" y="2159000"/>
            <a:ext cx="10287000" cy="1079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67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94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pic>
        <p:nvPicPr>
          <p:cNvPr id="170" name="logo-utem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268193" y="7967498"/>
            <a:ext cx="23108890" cy="2200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300">
                <a:latin typeface="DINCond-Black"/>
                <a:ea typeface="DINCond-Black"/>
                <a:cs typeface="DINCond-Black"/>
                <a:sym typeface="DINCond-Black"/>
              </a:defRPr>
            </a:pPr>
            <a:r>
              <a:rPr sz="5400" dirty="0"/>
              <a:t>DRS Conferences: a barometer and a mirror of theoretical design reflection</a:t>
            </a:r>
          </a:p>
          <a:p>
            <a:pPr algn="ctr">
              <a:defRPr sz="6500"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rPr sz="5400" dirty="0"/>
              <a:t>review and discussion on methodological approaches in 50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73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77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80" name="logo-utem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282" name="Shape 282"/>
          <p:cNvSpPr/>
          <p:nvPr/>
        </p:nvSpPr>
        <p:spPr>
          <a:xfrm>
            <a:off x="7184023" y="11422604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applying the Archer’s taxonomy </a:t>
            </a:r>
            <a:r>
              <a:rPr>
                <a:latin typeface="DINCond-Regular"/>
                <a:ea typeface="DINCond-Regular"/>
                <a:cs typeface="DINCond-Regular"/>
                <a:sym typeface="DINCond-Regular"/>
              </a:rPr>
              <a:t>(1980)</a:t>
            </a:r>
          </a:p>
        </p:txBody>
      </p:sp>
      <p:pic>
        <p:nvPicPr>
          <p:cNvPr id="283" name="esquema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columna-numero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88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92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columna-numero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esquema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esquema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99" name="logo-utem_whit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301" name="Shape 301"/>
          <p:cNvSpPr/>
          <p:nvPr/>
        </p:nvSpPr>
        <p:spPr>
          <a:xfrm>
            <a:off x="7184023" y="11511279"/>
            <a:ext cx="15560233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the three lines of theoretical reflection</a:t>
            </a:r>
          </a:p>
        </p:txBody>
      </p:sp>
      <p:sp>
        <p:nvSpPr>
          <p:cNvPr id="302" name="Shape 302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303" name="Shape 303"/>
          <p:cNvSpPr/>
          <p:nvPr/>
        </p:nvSpPr>
        <p:spPr>
          <a:xfrm>
            <a:off x="1342023" y="8971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phenomenology</a:t>
            </a:r>
          </a:p>
        </p:txBody>
      </p:sp>
      <p:sp>
        <p:nvSpPr>
          <p:cNvPr id="304" name="Shape 304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07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11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columna-numero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esquema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esquema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318" name="logo-utem_whit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320" name="Shape 320"/>
          <p:cNvSpPr/>
          <p:nvPr/>
        </p:nvSpPr>
        <p:spPr>
          <a:xfrm>
            <a:off x="7184023" y="11422604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Rittel’s Generations </a:t>
            </a:r>
            <a:r>
              <a:rPr>
                <a:latin typeface="DINCond-Regular"/>
                <a:ea typeface="DINCond-Regular"/>
                <a:cs typeface="DINCond-Regular"/>
                <a:sym typeface="DINCond-Regular"/>
              </a:rPr>
              <a:t>(1972)</a:t>
            </a:r>
          </a:p>
        </p:txBody>
      </p:sp>
      <p:sp>
        <p:nvSpPr>
          <p:cNvPr id="321" name="Shape 321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322" name="Shape 322"/>
          <p:cNvSpPr/>
          <p:nvPr/>
        </p:nvSpPr>
        <p:spPr>
          <a:xfrm>
            <a:off x="1342023" y="8906178"/>
            <a:ext cx="472011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phenomenology</a:t>
            </a:r>
          </a:p>
        </p:txBody>
      </p:sp>
      <p:sp>
        <p:nvSpPr>
          <p:cNvPr id="323" name="Shape 323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  <p:sp>
        <p:nvSpPr>
          <p:cNvPr id="324" name="Shape 324"/>
          <p:cNvSpPr/>
          <p:nvPr/>
        </p:nvSpPr>
        <p:spPr>
          <a:xfrm>
            <a:off x="5167954" y="-302419"/>
            <a:ext cx="2480622" cy="11679238"/>
          </a:xfrm>
          <a:prstGeom prst="rect">
            <a:avLst/>
          </a:prstGeom>
          <a:solidFill>
            <a:srgbClr val="929292">
              <a:alpha val="4676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1926223" y="843279"/>
            <a:ext cx="7266339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first Generation: Systems approach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28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32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columna-numero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esquema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esquema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339" name="logo-utem_whit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341" name="Shape 341"/>
          <p:cNvSpPr/>
          <p:nvPr/>
        </p:nvSpPr>
        <p:spPr>
          <a:xfrm>
            <a:off x="7184023" y="11422604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Rittel’s Generations </a:t>
            </a:r>
            <a:r>
              <a:rPr>
                <a:latin typeface="DINCond-Regular"/>
                <a:ea typeface="DINCond-Regular"/>
                <a:cs typeface="DINCond-Regular"/>
                <a:sym typeface="DINCond-Regular"/>
              </a:rPr>
              <a:t>(1972)</a:t>
            </a:r>
          </a:p>
        </p:txBody>
      </p:sp>
      <p:sp>
        <p:nvSpPr>
          <p:cNvPr id="342" name="Shape 342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343" name="Shape 343"/>
          <p:cNvSpPr/>
          <p:nvPr/>
        </p:nvSpPr>
        <p:spPr>
          <a:xfrm>
            <a:off x="1342023" y="8906178"/>
            <a:ext cx="507571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phenomenology</a:t>
            </a:r>
          </a:p>
        </p:txBody>
      </p:sp>
      <p:sp>
        <p:nvSpPr>
          <p:cNvPr id="344" name="Shape 344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  <p:sp>
        <p:nvSpPr>
          <p:cNvPr id="345" name="Shape 345"/>
          <p:cNvSpPr/>
          <p:nvPr/>
        </p:nvSpPr>
        <p:spPr>
          <a:xfrm>
            <a:off x="7672103" y="-302419"/>
            <a:ext cx="2384842" cy="11679238"/>
          </a:xfrm>
          <a:prstGeom prst="rect">
            <a:avLst/>
          </a:prstGeom>
          <a:solidFill>
            <a:srgbClr val="929292">
              <a:alpha val="4676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246708" y="828037"/>
            <a:ext cx="7266339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second Generation: planning model</a:t>
            </a:r>
          </a:p>
        </p:txBody>
      </p:sp>
      <p:sp>
        <p:nvSpPr>
          <p:cNvPr id="347" name="Shape 347"/>
          <p:cNvSpPr/>
          <p:nvPr/>
        </p:nvSpPr>
        <p:spPr>
          <a:xfrm>
            <a:off x="7632756" y="1554479"/>
            <a:ext cx="7266339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the “wicked” problems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50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54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columna-numero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esquema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esquema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361" name="logo-utem_whit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363" name="Shape 363"/>
          <p:cNvSpPr/>
          <p:nvPr/>
        </p:nvSpPr>
        <p:spPr>
          <a:xfrm>
            <a:off x="7184023" y="11511279"/>
            <a:ext cx="15560233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a gap in the DRS Conferences</a:t>
            </a:r>
          </a:p>
        </p:txBody>
      </p:sp>
      <p:sp>
        <p:nvSpPr>
          <p:cNvPr id="364" name="Shape 364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365" name="Shape 365"/>
          <p:cNvSpPr/>
          <p:nvPr/>
        </p:nvSpPr>
        <p:spPr>
          <a:xfrm>
            <a:off x="1342023" y="8906178"/>
            <a:ext cx="482171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phenomenology</a:t>
            </a:r>
          </a:p>
        </p:txBody>
      </p:sp>
      <p:sp>
        <p:nvSpPr>
          <p:cNvPr id="366" name="Shape 366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  <p:sp>
        <p:nvSpPr>
          <p:cNvPr id="367" name="Shape 367"/>
          <p:cNvSpPr/>
          <p:nvPr/>
        </p:nvSpPr>
        <p:spPr>
          <a:xfrm>
            <a:off x="21242742" y="8318496"/>
            <a:ext cx="1302895" cy="264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20000">
                <a:solidFill>
                  <a:srgbClr val="A9A9A9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?</a:t>
            </a:r>
          </a:p>
        </p:txBody>
      </p:sp>
      <p:pic>
        <p:nvPicPr>
          <p:cNvPr id="368" name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835225" y="1722489"/>
            <a:ext cx="5483566" cy="994674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11737668" y="716279"/>
            <a:ext cx="3869188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the reflective gap?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72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76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columna-numero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esquema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esquema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383" name="logo-utem_whit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385" name="Shape 385"/>
          <p:cNvSpPr/>
          <p:nvPr/>
        </p:nvSpPr>
        <p:spPr>
          <a:xfrm>
            <a:off x="7184023" y="11637115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dirty="0"/>
              <a:t>first Design PhD programs: EEUU, Australia, Europe, Japan </a:t>
            </a:r>
            <a:r>
              <a:rPr dirty="0">
                <a:latin typeface="DINCond-Regular"/>
                <a:ea typeface="DINCond-Regular"/>
                <a:cs typeface="DINCond-Regular"/>
                <a:sym typeface="DINCond-Regular"/>
              </a:rPr>
              <a:t>(</a:t>
            </a:r>
            <a:r>
              <a:rPr dirty="0" err="1">
                <a:latin typeface="DINCond-Regular"/>
                <a:ea typeface="DINCond-Regular"/>
                <a:cs typeface="DINCond-Regular"/>
                <a:sym typeface="DINCond-Regular"/>
              </a:rPr>
              <a:t>Saikaly</a:t>
            </a:r>
            <a:r>
              <a:rPr dirty="0">
                <a:latin typeface="DINCond-Regular"/>
                <a:ea typeface="DINCond-Regular"/>
                <a:cs typeface="DINCond-Regular"/>
                <a:sym typeface="DINCond-Regular"/>
              </a:rPr>
              <a:t>, 2003)</a:t>
            </a:r>
          </a:p>
        </p:txBody>
      </p:sp>
      <p:sp>
        <p:nvSpPr>
          <p:cNvPr id="386" name="Shape 386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387" name="Shape 387"/>
          <p:cNvSpPr/>
          <p:nvPr/>
        </p:nvSpPr>
        <p:spPr>
          <a:xfrm>
            <a:off x="1342023" y="8906178"/>
            <a:ext cx="492331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phenomenology</a:t>
            </a:r>
          </a:p>
        </p:txBody>
      </p:sp>
      <p:sp>
        <p:nvSpPr>
          <p:cNvPr id="388" name="Shape 388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  <p:sp>
        <p:nvSpPr>
          <p:cNvPr id="389" name="Shape 389"/>
          <p:cNvSpPr/>
          <p:nvPr/>
        </p:nvSpPr>
        <p:spPr>
          <a:xfrm>
            <a:off x="13689654" y="-302419"/>
            <a:ext cx="2996162" cy="11679238"/>
          </a:xfrm>
          <a:prstGeom prst="rect">
            <a:avLst/>
          </a:prstGeom>
          <a:solidFill>
            <a:srgbClr val="FF9300">
              <a:alpha val="4676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92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396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columna-numeros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esquema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esquema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3417" y="-111513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403" name="logo-utem_whit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405" name="Shape 405"/>
          <p:cNvSpPr/>
          <p:nvPr/>
        </p:nvSpPr>
        <p:spPr>
          <a:xfrm>
            <a:off x="7184023" y="9809478"/>
            <a:ext cx="15560233" cy="980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6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many more questions emerge…</a:t>
            </a:r>
          </a:p>
        </p:txBody>
      </p:sp>
      <p:sp>
        <p:nvSpPr>
          <p:cNvPr id="406" name="Shape 406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407" name="Shape 407"/>
          <p:cNvSpPr/>
          <p:nvPr/>
        </p:nvSpPr>
        <p:spPr>
          <a:xfrm>
            <a:off x="1342023" y="8906178"/>
            <a:ext cx="472011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phenomenology</a:t>
            </a:r>
          </a:p>
        </p:txBody>
      </p:sp>
      <p:sp>
        <p:nvSpPr>
          <p:cNvPr id="408" name="Shape 408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epistemology</a:t>
            </a:r>
          </a:p>
        </p:txBody>
      </p:sp>
      <p:sp>
        <p:nvSpPr>
          <p:cNvPr id="409" name="Shape 409"/>
          <p:cNvSpPr/>
          <p:nvPr/>
        </p:nvSpPr>
        <p:spPr>
          <a:xfrm>
            <a:off x="7184023" y="11511279"/>
            <a:ext cx="15560233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to be continued…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-177801" y="-87611"/>
            <a:ext cx="24739602" cy="12332197"/>
          </a:xfrm>
          <a:prstGeom prst="rect">
            <a:avLst/>
          </a:prstGeom>
          <a:solidFill>
            <a:srgbClr val="0054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412" name="designer-profile-filtered.jpeg"/>
          <p:cNvPicPr>
            <a:picLocks noChangeAspect="1"/>
          </p:cNvPicPr>
          <p:nvPr/>
        </p:nvPicPr>
        <p:blipFill>
          <a:blip r:embed="rId2">
            <a:extLst/>
          </a:blip>
          <a:srcRect l="16870" t="356" r="33404" b="539"/>
          <a:stretch>
            <a:fillRect/>
          </a:stretch>
        </p:blipFill>
        <p:spPr>
          <a:xfrm>
            <a:off x="-177801" y="-71402"/>
            <a:ext cx="10464801" cy="13953068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415" name="logo-utem_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417" name="Shape 417"/>
          <p:cNvSpPr/>
          <p:nvPr/>
        </p:nvSpPr>
        <p:spPr>
          <a:xfrm>
            <a:off x="7184023" y="7713979"/>
            <a:ext cx="15560233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thanks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74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94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77" name="logo-utem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0958569" y="11725790"/>
            <a:ext cx="1190422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basic timeline of design methods conferences</a:t>
            </a:r>
          </a:p>
        </p:txBody>
      </p:sp>
      <p:sp>
        <p:nvSpPr>
          <p:cNvPr id="179" name="Shape 179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82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86" name="logo-utem_whi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7777252" y="11725790"/>
            <a:ext cx="14967004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contextual and parallel design </a:t>
            </a:r>
            <a:r>
              <a:rPr dirty="0" err="1"/>
              <a:t>organisations</a:t>
            </a:r>
            <a:r>
              <a:rPr dirty="0"/>
              <a:t>, conferences and publications </a:t>
            </a:r>
          </a:p>
        </p:txBody>
      </p:sp>
      <p:sp>
        <p:nvSpPr>
          <p:cNvPr id="188" name="Shape 188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91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-473075" y="-604441"/>
            <a:ext cx="25330150" cy="11915776"/>
          </a:xfrm>
          <a:prstGeom prst="rect">
            <a:avLst/>
          </a:prstGeom>
          <a:solidFill>
            <a:srgbClr val="FFFFFF">
              <a:alpha val="63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196" name="logo-utem_whi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315911" y="11725790"/>
            <a:ext cx="14428345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…. design research in the Conferences: amount of works presented </a:t>
            </a:r>
          </a:p>
        </p:txBody>
      </p:sp>
      <p:sp>
        <p:nvSpPr>
          <p:cNvPr id="198" name="Shape 198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01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0113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07" name="logo-utem_whit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esquema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27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210" name="Shape 210"/>
          <p:cNvSpPr/>
          <p:nvPr/>
        </p:nvSpPr>
        <p:spPr>
          <a:xfrm>
            <a:off x="8315911" y="11511279"/>
            <a:ext cx="14428345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…. amount of works in each Conference </a:t>
            </a:r>
          </a:p>
        </p:txBody>
      </p:sp>
      <p:pic>
        <p:nvPicPr>
          <p:cNvPr id="21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0137" y="4749566"/>
            <a:ext cx="3986154" cy="6744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14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18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21" name="logo-utem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7184023" y="11725790"/>
            <a:ext cx="15560233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What kind of theoretical reflection is evidenced at each Conference?</a:t>
            </a:r>
          </a:p>
        </p:txBody>
      </p:sp>
      <p:sp>
        <p:nvSpPr>
          <p:cNvPr id="223" name="Shape 223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224" name="Shape 224"/>
          <p:cNvSpPr/>
          <p:nvPr/>
        </p:nvSpPr>
        <p:spPr>
          <a:xfrm>
            <a:off x="21242742" y="8318496"/>
            <a:ext cx="1302895" cy="264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20000">
                <a:solidFill>
                  <a:srgbClr val="A9A9A9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27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31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34" name="logo-utem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sp>
        <p:nvSpPr>
          <p:cNvPr id="236" name="Shape 236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237" name="Shape 237"/>
          <p:cNvSpPr/>
          <p:nvPr/>
        </p:nvSpPr>
        <p:spPr>
          <a:xfrm>
            <a:off x="1342023" y="8971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phenomenology</a:t>
            </a:r>
          </a:p>
        </p:txBody>
      </p:sp>
      <p:sp>
        <p:nvSpPr>
          <p:cNvPr id="238" name="Shape 238"/>
          <p:cNvSpPr/>
          <p:nvPr/>
        </p:nvSpPr>
        <p:spPr>
          <a:xfrm>
            <a:off x="1342023" y="10114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FF93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epistemology</a:t>
            </a:r>
          </a:p>
        </p:txBody>
      </p:sp>
      <p:sp>
        <p:nvSpPr>
          <p:cNvPr id="239" name="Shape 239"/>
          <p:cNvSpPr/>
          <p:nvPr/>
        </p:nvSpPr>
        <p:spPr>
          <a:xfrm>
            <a:off x="7184023" y="11422604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applying the Archer’s taxonomy </a:t>
            </a:r>
            <a:r>
              <a:rPr>
                <a:latin typeface="DINCond-Regular"/>
                <a:ea typeface="DINCond-Regular"/>
                <a:cs typeface="DINCond-Regular"/>
                <a:sym typeface="DINCond-Regular"/>
              </a:rPr>
              <a:t>(1980)</a:t>
            </a:r>
          </a:p>
        </p:txBody>
      </p:sp>
      <p:sp>
        <p:nvSpPr>
          <p:cNvPr id="240" name="Shape 240"/>
          <p:cNvSpPr/>
          <p:nvPr/>
        </p:nvSpPr>
        <p:spPr>
          <a:xfrm>
            <a:off x="21242742" y="8318496"/>
            <a:ext cx="1302895" cy="264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20000">
                <a:solidFill>
                  <a:srgbClr val="A9A9A9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43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47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50" name="logo-utem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252" name="Shape 252"/>
          <p:cNvSpPr/>
          <p:nvPr/>
        </p:nvSpPr>
        <p:spPr>
          <a:xfrm>
            <a:off x="7184023" y="11422604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applying the Archer’s taxonomy </a:t>
            </a:r>
            <a:r>
              <a:rPr>
                <a:latin typeface="DINCond-Regular"/>
                <a:ea typeface="DINCond-Regular"/>
                <a:cs typeface="DINCond-Regular"/>
                <a:sym typeface="DINCond-Regular"/>
              </a:rPr>
              <a:t>(1980)</a:t>
            </a:r>
          </a:p>
        </p:txBody>
      </p:sp>
      <p:sp>
        <p:nvSpPr>
          <p:cNvPr id="253" name="Shape 253"/>
          <p:cNvSpPr/>
          <p:nvPr/>
        </p:nvSpPr>
        <p:spPr>
          <a:xfrm>
            <a:off x="1342023" y="7802879"/>
            <a:ext cx="2996162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8F00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praxiology</a:t>
            </a:r>
          </a:p>
        </p:txBody>
      </p:sp>
      <p:pic>
        <p:nvPicPr>
          <p:cNvPr id="254" name="esquema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columna-numero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-232867" y="-367705"/>
            <a:ext cx="24849734" cy="124567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58" name="esquema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917" y="-11481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esquema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917" y="-113037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esquema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3850" y="-11299556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-473075" y="-604441"/>
            <a:ext cx="25330150" cy="15028466"/>
          </a:xfrm>
          <a:prstGeom prst="rect">
            <a:avLst/>
          </a:prstGeom>
          <a:solidFill>
            <a:srgbClr val="FFFFFF">
              <a:alpha val="78421"/>
            </a:srgbClr>
          </a:solidFill>
          <a:ln w="25400">
            <a:solidFill>
              <a:srgbClr val="5B5854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262" name="esquema4.png"/>
          <p:cNvPicPr>
            <a:picLocks noChangeAspect="1"/>
          </p:cNvPicPr>
          <p:nvPr/>
        </p:nvPicPr>
        <p:blipFill>
          <a:blip r:embed="rId5">
            <a:alphaModFix amt="39898"/>
            <a:extLst/>
          </a:blip>
          <a:stretch>
            <a:fillRect/>
          </a:stretch>
        </p:blipFill>
        <p:spPr>
          <a:xfrm>
            <a:off x="1667317" y="-112275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-177801" y="11342389"/>
            <a:ext cx="24739602" cy="3060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º</a:t>
            </a:r>
          </a:p>
        </p:txBody>
      </p:sp>
      <p:sp>
        <p:nvSpPr>
          <p:cNvPr id="264" name="Shape 264"/>
          <p:cNvSpPr/>
          <p:nvPr/>
        </p:nvSpPr>
        <p:spPr>
          <a:xfrm>
            <a:off x="8150995" y="13036549"/>
            <a:ext cx="1522826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lvl1pPr>
          </a:lstStyle>
          <a:p>
            <a:r>
              <a:t> </a:t>
            </a:r>
          </a:p>
        </p:txBody>
      </p:sp>
      <p:pic>
        <p:nvPicPr>
          <p:cNvPr id="265" name="logo-utem_whit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100" y="11891757"/>
            <a:ext cx="5883045" cy="137473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7515995" y="12651202"/>
            <a:ext cx="15228261" cy="14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100">
                <a:solidFill>
                  <a:srgbClr val="EDEDED"/>
                </a:solidFill>
                <a:latin typeface="DINCond-Regular"/>
                <a:ea typeface="DINCond-Regular"/>
                <a:cs typeface="DINCond-Regular"/>
                <a:sym typeface="DINCond-Regular"/>
              </a:defRPr>
            </a:pPr>
            <a:r>
              <a:t>Alejandra Poblete P. | Associated Professor | Design School | </a:t>
            </a:r>
            <a:r>
              <a:rPr>
                <a:latin typeface="+mn-lt"/>
                <a:ea typeface="+mn-ea"/>
                <a:cs typeface="+mn-cs"/>
                <a:sym typeface="DIN Condensed"/>
              </a:rPr>
              <a:t>apoblete@utem.cl</a:t>
            </a:r>
          </a:p>
        </p:txBody>
      </p:sp>
      <p:sp>
        <p:nvSpPr>
          <p:cNvPr id="267" name="Shape 267"/>
          <p:cNvSpPr/>
          <p:nvPr/>
        </p:nvSpPr>
        <p:spPr>
          <a:xfrm>
            <a:off x="7184023" y="11422604"/>
            <a:ext cx="15560233" cy="90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4900">
                <a:solidFill>
                  <a:srgbClr val="21212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t>applying the Archer’s taxonomy </a:t>
            </a:r>
            <a:r>
              <a:rPr>
                <a:latin typeface="DINCond-Regular"/>
                <a:ea typeface="DINCond-Regular"/>
                <a:cs typeface="DINCond-Regular"/>
                <a:sym typeface="DINCond-Regular"/>
              </a:rPr>
              <a:t>(1980)</a:t>
            </a:r>
          </a:p>
        </p:txBody>
      </p:sp>
      <p:pic>
        <p:nvPicPr>
          <p:cNvPr id="268" name="esquema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3417" y="-11113289"/>
            <a:ext cx="22370166" cy="3038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columna-numero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770534" y="2489100"/>
            <a:ext cx="890131" cy="30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1342023" y="8971279"/>
            <a:ext cx="4468370" cy="72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900">
                <a:solidFill>
                  <a:srgbClr val="0096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phenomenology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406</Words>
  <Application>Microsoft Office PowerPoint</Application>
  <PresentationFormat>Custom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New_Template7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</dc:creator>
  <cp:lastModifiedBy>sc</cp:lastModifiedBy>
  <cp:revision>3</cp:revision>
  <dcterms:modified xsi:type="dcterms:W3CDTF">2016-06-18T07:14:08Z</dcterms:modified>
</cp:coreProperties>
</file>